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68" r:id="rId3"/>
    <p:sldId id="270" r:id="rId4"/>
    <p:sldId id="259" r:id="rId5"/>
    <p:sldId id="261" r:id="rId6"/>
    <p:sldId id="264" r:id="rId7"/>
    <p:sldId id="260" r:id="rId8"/>
    <p:sldId id="265" r:id="rId9"/>
    <p:sldId id="262" r:id="rId10"/>
    <p:sldId id="263" r:id="rId11"/>
    <p:sldId id="269" r:id="rId12"/>
    <p:sldId id="271"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8499" autoAdjust="0"/>
  </p:normalViewPr>
  <p:slideViewPr>
    <p:cSldViewPr snapToGrid="0">
      <p:cViewPr varScale="1">
        <p:scale>
          <a:sx n="94" d="100"/>
          <a:sy n="94" d="100"/>
        </p:scale>
        <p:origin x="12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5706C-3855-43E0-A5DB-C0C409DFC6CD}" type="datetimeFigureOut">
              <a:rPr lang="en-US" smtClean="0"/>
              <a:t>10/30/2025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115F5-7B72-4AA2-B639-778DAB4C0BAE}" type="slidenum">
              <a:rPr lang="en-US" smtClean="0"/>
              <a:t>‹#›</a:t>
            </a:fld>
            <a:endParaRPr lang="en-US"/>
          </a:p>
        </p:txBody>
      </p:sp>
    </p:spTree>
    <p:extLst>
      <p:ext uri="{BB962C8B-B14F-4D97-AF65-F5344CB8AC3E}">
        <p14:creationId xmlns:p14="http://schemas.microsoft.com/office/powerpoint/2010/main" val="1133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Sheets seems VERY similar to Excel, but there may be some small differences</a:t>
            </a:r>
          </a:p>
        </p:txBody>
      </p:sp>
      <p:sp>
        <p:nvSpPr>
          <p:cNvPr id="4" name="Slide Number Placeholder 3"/>
          <p:cNvSpPr>
            <a:spLocks noGrp="1"/>
          </p:cNvSpPr>
          <p:nvPr>
            <p:ph type="sldNum" sz="quarter" idx="5"/>
          </p:nvPr>
        </p:nvSpPr>
        <p:spPr/>
        <p:txBody>
          <a:bodyPr/>
          <a:lstStyle/>
          <a:p>
            <a:fld id="{59B115F5-7B72-4AA2-B639-778DAB4C0BAE}" type="slidenum">
              <a:rPr lang="en-US" smtClean="0"/>
              <a:t>3</a:t>
            </a:fld>
            <a:endParaRPr lang="en-US"/>
          </a:p>
        </p:txBody>
      </p:sp>
    </p:spTree>
    <p:extLst>
      <p:ext uri="{BB962C8B-B14F-4D97-AF65-F5344CB8AC3E}">
        <p14:creationId xmlns:p14="http://schemas.microsoft.com/office/powerpoint/2010/main" val="367972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example, if you had 5 &amp; 15, then get 25, 35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8</a:t>
            </a:fld>
            <a:endParaRPr lang="en-US"/>
          </a:p>
        </p:txBody>
      </p:sp>
    </p:spTree>
    <p:extLst>
      <p:ext uri="{BB962C8B-B14F-4D97-AF65-F5344CB8AC3E}">
        <p14:creationId xmlns:p14="http://schemas.microsoft.com/office/powerpoint/2010/main" val="174937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Admittedly, they aren’t paid much, but you have to keep in mind that school is an investment to set yourself up to get higher pay jobs.</a:t>
            </a:r>
          </a:p>
        </p:txBody>
      </p:sp>
      <p:sp>
        <p:nvSpPr>
          <p:cNvPr id="4" name="Slide Number Placeholder 3"/>
          <p:cNvSpPr>
            <a:spLocks noGrp="1"/>
          </p:cNvSpPr>
          <p:nvPr>
            <p:ph type="sldNum" sz="quarter" idx="5"/>
          </p:nvPr>
        </p:nvSpPr>
        <p:spPr/>
        <p:txBody>
          <a:bodyPr/>
          <a:lstStyle/>
          <a:p>
            <a:fld id="{59B115F5-7B72-4AA2-B639-778DAB4C0BAE}" type="slidenum">
              <a:rPr lang="en-US" smtClean="0"/>
              <a:t>9</a:t>
            </a:fld>
            <a:endParaRPr lang="en-US"/>
          </a:p>
        </p:txBody>
      </p:sp>
    </p:spTree>
    <p:extLst>
      <p:ext uri="{BB962C8B-B14F-4D97-AF65-F5344CB8AC3E}">
        <p14:creationId xmlns:p14="http://schemas.microsoft.com/office/powerpoint/2010/main" val="162524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60951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5377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69786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5773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6FB51-C4E2-46C4-8736-9E296C1F461D}"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0684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6FB51-C4E2-46C4-8736-9E296C1F461D}"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73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6FB51-C4E2-46C4-8736-9E296C1F461D}"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41551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6FB51-C4E2-46C4-8736-9E296C1F461D}"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8736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FB51-C4E2-46C4-8736-9E296C1F461D}"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898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096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20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6FB51-C4E2-46C4-8736-9E296C1F461D}" type="datetimeFigureOut">
              <a:rPr lang="en-US" smtClean="0"/>
              <a:t>10/30/2025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CCAD0-C67F-47F5-977E-BE682A61C318}" type="slidenum">
              <a:rPr lang="en-US" smtClean="0"/>
              <a:t>‹#›</a:t>
            </a:fld>
            <a:endParaRPr lang="en-US"/>
          </a:p>
        </p:txBody>
      </p:sp>
    </p:spTree>
    <p:extLst>
      <p:ext uri="{BB962C8B-B14F-4D97-AF65-F5344CB8AC3E}">
        <p14:creationId xmlns:p14="http://schemas.microsoft.com/office/powerpoint/2010/main" val="240404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kIgnjQymiVM" TargetMode="External"/><Relationship Id="rId2" Type="http://schemas.openxmlformats.org/officeDocument/2006/relationships/hyperlink" Target="https://www.youtube.com/watch?v=sEo4OlHXpNM&amp;t=342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BBEB5-77B3-B68D-B7B3-7DB070E855F0}"/>
              </a:ext>
            </a:extLst>
          </p:cNvPr>
          <p:cNvPicPr>
            <a:picLocks noChangeAspect="1"/>
          </p:cNvPicPr>
          <p:nvPr/>
        </p:nvPicPr>
        <p:blipFill>
          <a:blip r:embed="rId2"/>
          <a:srcRect t="23921" b="21242"/>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5891AB44-DC8C-BB98-2794-79E725D7DF94}"/>
              </a:ext>
            </a:extLst>
          </p:cNvPr>
          <p:cNvSpPr txBox="1"/>
          <p:nvPr/>
        </p:nvSpPr>
        <p:spPr>
          <a:xfrm>
            <a:off x="447040" y="3976370"/>
            <a:ext cx="8497566" cy="3044190"/>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Raman Groups</a:t>
            </a:r>
          </a:p>
          <a:p>
            <a:pPr indent="-228600" defTabSz="914400">
              <a:lnSpc>
                <a:spcPct val="90000"/>
              </a:lnSpc>
              <a:spcAft>
                <a:spcPts val="600"/>
              </a:spcAft>
              <a:buFont typeface="Arial" panose="020B0604020202020204" pitchFamily="34" charset="0"/>
              <a:buChar char="•"/>
            </a:pPr>
            <a:r>
              <a:rPr lang="en-US" sz="2000" dirty="0"/>
              <a:t>Optional: If some people would like to do another round, we can. We’ll probably lump it into one session though, since I doubt more than half of you would want to. Let’s see how your data looks.</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dirty="0"/>
              <a:t>MOKE</a:t>
            </a:r>
          </a:p>
          <a:p>
            <a:pPr indent="-228600" defTabSz="914400">
              <a:lnSpc>
                <a:spcPct val="90000"/>
              </a:lnSpc>
              <a:spcAft>
                <a:spcPts val="600"/>
              </a:spcAft>
              <a:buFont typeface="Arial" panose="020B0604020202020204" pitchFamily="34" charset="0"/>
              <a:buChar char="•"/>
            </a:pPr>
            <a:r>
              <a:rPr lang="en-US" sz="2000" dirty="0"/>
              <a:t>Tuesdays 4:30 in White 434</a:t>
            </a:r>
          </a:p>
          <a:p>
            <a:pPr indent="-228600" defTabSz="914400">
              <a:lnSpc>
                <a:spcPct val="90000"/>
              </a:lnSpc>
              <a:spcAft>
                <a:spcPts val="600"/>
              </a:spcAft>
              <a:buFont typeface="Arial" panose="020B0604020202020204" pitchFamily="34" charset="0"/>
              <a:buChar char="•"/>
            </a:pPr>
            <a:r>
              <a:rPr lang="en-US" sz="2000" dirty="0"/>
              <a:t>Julie thinks the sample holder will be ready next week. If so, after an alignment, I think we’re ready to try measuring!</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7813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89A7-B84D-A5E4-E08A-B09A88527CDB}"/>
              </a:ext>
            </a:extLst>
          </p:cNvPr>
          <p:cNvSpPr>
            <a:spLocks noGrp="1"/>
          </p:cNvSpPr>
          <p:nvPr>
            <p:ph type="title"/>
          </p:nvPr>
        </p:nvSpPr>
        <p:spPr/>
        <p:txBody>
          <a:bodyPr>
            <a:normAutofit fontScale="90000"/>
          </a:bodyPr>
          <a:lstStyle/>
          <a:p>
            <a:pPr algn="ctr"/>
            <a:r>
              <a:rPr lang="en-US" sz="5300" dirty="0"/>
              <a:t>I will walk you through several aspects of how you might want to analyze this data in Excel</a:t>
            </a:r>
            <a:endParaRPr lang="en-US" dirty="0"/>
          </a:p>
        </p:txBody>
      </p:sp>
      <p:pic>
        <p:nvPicPr>
          <p:cNvPr id="5" name="Picture 4">
            <a:extLst>
              <a:ext uri="{FF2B5EF4-FFF2-40B4-BE49-F238E27FC236}">
                <a16:creationId xmlns:a16="http://schemas.microsoft.com/office/drawing/2014/main" id="{8F701249-71C6-C6B4-1055-310FC0FFC90D}"/>
              </a:ext>
            </a:extLst>
          </p:cNvPr>
          <p:cNvPicPr>
            <a:picLocks noChangeAspect="1"/>
          </p:cNvPicPr>
          <p:nvPr/>
        </p:nvPicPr>
        <p:blipFill>
          <a:blip r:embed="rId2"/>
          <a:stretch>
            <a:fillRect/>
          </a:stretch>
        </p:blipFill>
        <p:spPr>
          <a:xfrm>
            <a:off x="0" y="2138190"/>
            <a:ext cx="9144000" cy="4186410"/>
          </a:xfrm>
          <a:prstGeom prst="rect">
            <a:avLst/>
          </a:prstGeom>
        </p:spPr>
      </p:pic>
    </p:spTree>
    <p:extLst>
      <p:ext uri="{BB962C8B-B14F-4D97-AF65-F5344CB8AC3E}">
        <p14:creationId xmlns:p14="http://schemas.microsoft.com/office/powerpoint/2010/main" val="303800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3A3D-1489-9D46-A671-82B48C13D541}"/>
              </a:ext>
            </a:extLst>
          </p:cNvPr>
          <p:cNvSpPr>
            <a:spLocks noGrp="1"/>
          </p:cNvSpPr>
          <p:nvPr>
            <p:ph type="title"/>
          </p:nvPr>
        </p:nvSpPr>
        <p:spPr/>
        <p:txBody>
          <a:bodyPr/>
          <a:lstStyle/>
          <a:p>
            <a:r>
              <a:rPr lang="en-US" dirty="0"/>
              <a:t>Video of Lorentzian Fitting in Excel</a:t>
            </a:r>
          </a:p>
        </p:txBody>
      </p:sp>
      <p:sp>
        <p:nvSpPr>
          <p:cNvPr id="3" name="Content Placeholder 2">
            <a:extLst>
              <a:ext uri="{FF2B5EF4-FFF2-40B4-BE49-F238E27FC236}">
                <a16:creationId xmlns:a16="http://schemas.microsoft.com/office/drawing/2014/main" id="{3C77CC80-38A8-AFE9-EB63-072740DB3A84}"/>
              </a:ext>
            </a:extLst>
          </p:cNvPr>
          <p:cNvSpPr>
            <a:spLocks noGrp="1"/>
          </p:cNvSpPr>
          <p:nvPr>
            <p:ph idx="1"/>
          </p:nvPr>
        </p:nvSpPr>
        <p:spPr/>
        <p:txBody>
          <a:bodyPr/>
          <a:lstStyle/>
          <a:p>
            <a:r>
              <a:rPr lang="en-US" dirty="0">
                <a:hlinkClick r:id="rId2"/>
              </a:rPr>
              <a:t>Microsoft Excel: Fitting data to a Lorentzian Peak</a:t>
            </a:r>
            <a:r>
              <a:rPr lang="en-US" dirty="0"/>
              <a:t> (how to plot one) – Note that you’ll want the fit to be a line not points.</a:t>
            </a:r>
          </a:p>
          <a:p>
            <a:r>
              <a:rPr lang="en-US" dirty="0"/>
              <a:t>You could do similarly with other kinds of fitting too</a:t>
            </a:r>
          </a:p>
          <a:p>
            <a:r>
              <a:rPr lang="en-US" dirty="0"/>
              <a:t>Fitting to Lorentzian with R: </a:t>
            </a:r>
            <a:r>
              <a:rPr lang="en-US" dirty="0">
                <a:hlinkClick r:id="rId3" tooltip="Share link"/>
              </a:rPr>
              <a:t>https://youtu.be/kIgnjQymiVM</a:t>
            </a:r>
            <a:endParaRPr lang="en-US" dirty="0"/>
          </a:p>
        </p:txBody>
      </p:sp>
    </p:spTree>
    <p:extLst>
      <p:ext uri="{BB962C8B-B14F-4D97-AF65-F5344CB8AC3E}">
        <p14:creationId xmlns:p14="http://schemas.microsoft.com/office/powerpoint/2010/main" val="25731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29D1-0513-FFEB-E9CD-328500348C11}"/>
              </a:ext>
            </a:extLst>
          </p:cNvPr>
          <p:cNvSpPr>
            <a:spLocks noGrp="1"/>
          </p:cNvSpPr>
          <p:nvPr>
            <p:ph type="title"/>
          </p:nvPr>
        </p:nvSpPr>
        <p:spPr/>
        <p:txBody>
          <a:bodyPr/>
          <a:lstStyle/>
          <a:p>
            <a:r>
              <a:rPr lang="en-US" dirty="0"/>
              <a:t>Rest of Class</a:t>
            </a:r>
          </a:p>
        </p:txBody>
      </p:sp>
      <p:sp>
        <p:nvSpPr>
          <p:cNvPr id="3" name="Content Placeholder 2">
            <a:extLst>
              <a:ext uri="{FF2B5EF4-FFF2-40B4-BE49-F238E27FC236}">
                <a16:creationId xmlns:a16="http://schemas.microsoft.com/office/drawing/2014/main" id="{EC75A938-C126-2005-D478-D2EE7E1EDA54}"/>
              </a:ext>
            </a:extLst>
          </p:cNvPr>
          <p:cNvSpPr>
            <a:spLocks noGrp="1"/>
          </p:cNvSpPr>
          <p:nvPr>
            <p:ph idx="1"/>
          </p:nvPr>
        </p:nvSpPr>
        <p:spPr/>
        <p:txBody>
          <a:bodyPr/>
          <a:lstStyle/>
          <a:p>
            <a:r>
              <a:rPr lang="en-US" dirty="0"/>
              <a:t>Guest speaker Brian Dolinar from Chemistry (you’ve met many from physics)</a:t>
            </a:r>
          </a:p>
        </p:txBody>
      </p:sp>
    </p:spTree>
    <p:extLst>
      <p:ext uri="{BB962C8B-B14F-4D97-AF65-F5344CB8AC3E}">
        <p14:creationId xmlns:p14="http://schemas.microsoft.com/office/powerpoint/2010/main" val="124217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EDAED4-A45D-D766-C19A-405FC82A8F4A}"/>
              </a:ext>
            </a:extLst>
          </p:cNvPr>
          <p:cNvPicPr>
            <a:picLocks noChangeAspect="1"/>
          </p:cNvPicPr>
          <p:nvPr/>
        </p:nvPicPr>
        <p:blipFill>
          <a:blip r:embed="rId2"/>
          <a:stretch>
            <a:fillRect/>
          </a:stretch>
        </p:blipFill>
        <p:spPr>
          <a:xfrm>
            <a:off x="399463" y="1758245"/>
            <a:ext cx="8345065" cy="5048955"/>
          </a:xfrm>
          <a:prstGeom prst="rect">
            <a:avLst/>
          </a:prstGeom>
        </p:spPr>
      </p:pic>
      <p:sp>
        <p:nvSpPr>
          <p:cNvPr id="5" name="TextBox 4">
            <a:extLst>
              <a:ext uri="{FF2B5EF4-FFF2-40B4-BE49-F238E27FC236}">
                <a16:creationId xmlns:a16="http://schemas.microsoft.com/office/drawing/2014/main" id="{BDB81082-EACB-BCD2-AAB0-BE451DAF281C}"/>
              </a:ext>
            </a:extLst>
          </p:cNvPr>
          <p:cNvSpPr txBox="1"/>
          <p:nvPr/>
        </p:nvSpPr>
        <p:spPr>
          <a:xfrm>
            <a:off x="-137606" y="3833634"/>
            <a:ext cx="674669" cy="923330"/>
          </a:xfrm>
          <a:prstGeom prst="rect">
            <a:avLst/>
          </a:prstGeom>
          <a:noFill/>
        </p:spPr>
        <p:txBody>
          <a:bodyPr wrap="square" rtlCol="0">
            <a:spAutoFit/>
          </a:bodyPr>
          <a:lstStyle/>
          <a:p>
            <a:pPr algn="ctr"/>
            <a:r>
              <a:rPr lang="en-US" dirty="0">
                <a:solidFill>
                  <a:srgbClr val="00B050"/>
                </a:solidFill>
                <a:latin typeface="Times New Roman" panose="02020603050405020304" pitchFamily="18" charset="0"/>
                <a:cs typeface="Times New Roman" panose="02020603050405020304" pitchFamily="18" charset="0"/>
              </a:rPr>
              <a:t>We are here</a:t>
            </a:r>
          </a:p>
        </p:txBody>
      </p:sp>
      <p:sp>
        <p:nvSpPr>
          <p:cNvPr id="6" name="Arrow: Right 5">
            <a:extLst>
              <a:ext uri="{FF2B5EF4-FFF2-40B4-BE49-F238E27FC236}">
                <a16:creationId xmlns:a16="http://schemas.microsoft.com/office/drawing/2014/main" id="{8A4C154B-02CE-398C-E66E-68BFE593399D}"/>
              </a:ext>
            </a:extLst>
          </p:cNvPr>
          <p:cNvSpPr/>
          <p:nvPr/>
        </p:nvSpPr>
        <p:spPr>
          <a:xfrm>
            <a:off x="-4" y="4756964"/>
            <a:ext cx="399467" cy="264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ADF5A58-E1D1-D84F-2C87-C5D8AC6D4A7C}"/>
              </a:ext>
            </a:extLst>
          </p:cNvPr>
          <p:cNvSpPr>
            <a:spLocks noGrp="1"/>
          </p:cNvSpPr>
          <p:nvPr>
            <p:ph type="title"/>
          </p:nvPr>
        </p:nvSpPr>
        <p:spPr>
          <a:xfrm>
            <a:off x="110489" y="358507"/>
            <a:ext cx="9144002" cy="923330"/>
          </a:xfrm>
        </p:spPr>
        <p:txBody>
          <a:bodyPr>
            <a:normAutofit fontScale="90000"/>
          </a:bodyPr>
          <a:lstStyle/>
          <a:p>
            <a:pPr algn="ctr"/>
            <a:r>
              <a:rPr lang="en-US" dirty="0">
                <a:solidFill>
                  <a:srgbClr val="FF0000"/>
                </a:solidFill>
              </a:rPr>
              <a:t>Submit Lab Notebooks Today</a:t>
            </a:r>
            <a:br>
              <a:rPr lang="en-US" dirty="0">
                <a:solidFill>
                  <a:srgbClr val="FF0000"/>
                </a:solidFill>
              </a:rPr>
            </a:br>
            <a:r>
              <a:rPr lang="en-US" dirty="0">
                <a:solidFill>
                  <a:srgbClr val="FF0000"/>
                </a:solidFill>
              </a:rPr>
              <a:t>Late is better than never but don’t put off too long. Late penalty increases with time.</a:t>
            </a:r>
          </a:p>
        </p:txBody>
      </p:sp>
      <p:sp>
        <p:nvSpPr>
          <p:cNvPr id="12" name="Rectangle 11">
            <a:extLst>
              <a:ext uri="{FF2B5EF4-FFF2-40B4-BE49-F238E27FC236}">
                <a16:creationId xmlns:a16="http://schemas.microsoft.com/office/drawing/2014/main" id="{598D7FC7-5F4E-2183-2951-931B48913648}"/>
              </a:ext>
            </a:extLst>
          </p:cNvPr>
          <p:cNvSpPr/>
          <p:nvPr/>
        </p:nvSpPr>
        <p:spPr>
          <a:xfrm>
            <a:off x="6600825" y="4706263"/>
            <a:ext cx="1676400" cy="3310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F710EE-7BAD-0CED-6809-C994A1B0271A}"/>
              </a:ext>
            </a:extLst>
          </p:cNvPr>
          <p:cNvSpPr txBox="1"/>
          <p:nvPr/>
        </p:nvSpPr>
        <p:spPr>
          <a:xfrm>
            <a:off x="8361680" y="4704441"/>
            <a:ext cx="2407920" cy="369332"/>
          </a:xfrm>
          <a:prstGeom prst="rect">
            <a:avLst/>
          </a:prstGeom>
          <a:noFill/>
        </p:spPr>
        <p:txBody>
          <a:bodyPr wrap="square" rtlCol="0">
            <a:spAutoFit/>
          </a:bodyPr>
          <a:lstStyle/>
          <a:p>
            <a:r>
              <a:rPr lang="en-US" b="1" dirty="0">
                <a:solidFill>
                  <a:srgbClr val="FF0000"/>
                </a:solidFill>
              </a:rPr>
              <a:t>Today</a:t>
            </a:r>
          </a:p>
        </p:txBody>
      </p:sp>
      <p:sp>
        <p:nvSpPr>
          <p:cNvPr id="4" name="Rectangle 3">
            <a:extLst>
              <a:ext uri="{FF2B5EF4-FFF2-40B4-BE49-F238E27FC236}">
                <a16:creationId xmlns:a16="http://schemas.microsoft.com/office/drawing/2014/main" id="{C2805D12-89EF-8522-121C-7E325E7EF886}"/>
              </a:ext>
            </a:extLst>
          </p:cNvPr>
          <p:cNvSpPr/>
          <p:nvPr/>
        </p:nvSpPr>
        <p:spPr>
          <a:xfrm>
            <a:off x="6600825" y="5315863"/>
            <a:ext cx="1676400" cy="3310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DDBD41-A202-7AF1-AA59-EB9737B23A6F}"/>
              </a:ext>
            </a:extLst>
          </p:cNvPr>
          <p:cNvSpPr txBox="1"/>
          <p:nvPr/>
        </p:nvSpPr>
        <p:spPr>
          <a:xfrm>
            <a:off x="8290560" y="5277612"/>
            <a:ext cx="2407920" cy="338554"/>
          </a:xfrm>
          <a:prstGeom prst="rect">
            <a:avLst/>
          </a:prstGeom>
          <a:noFill/>
        </p:spPr>
        <p:txBody>
          <a:bodyPr wrap="square" rtlCol="0">
            <a:spAutoFit/>
          </a:bodyPr>
          <a:lstStyle/>
          <a:p>
            <a:r>
              <a:rPr lang="en-US" sz="1600" b="1" dirty="0">
                <a:solidFill>
                  <a:srgbClr val="FF0000"/>
                </a:solidFill>
              </a:rPr>
              <a:t>2 weeks</a:t>
            </a:r>
          </a:p>
        </p:txBody>
      </p:sp>
      <p:sp>
        <p:nvSpPr>
          <p:cNvPr id="8" name="Rectangle 7">
            <a:extLst>
              <a:ext uri="{FF2B5EF4-FFF2-40B4-BE49-F238E27FC236}">
                <a16:creationId xmlns:a16="http://schemas.microsoft.com/office/drawing/2014/main" id="{B20AAB8F-AF3B-3062-7EFC-8659DD7CD4B3}"/>
              </a:ext>
            </a:extLst>
          </p:cNvPr>
          <p:cNvSpPr/>
          <p:nvPr/>
        </p:nvSpPr>
        <p:spPr>
          <a:xfrm>
            <a:off x="2140585" y="5315863"/>
            <a:ext cx="1598295" cy="3310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97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DF7B-AA45-C08F-50F0-AA1C690342FD}"/>
              </a:ext>
            </a:extLst>
          </p:cNvPr>
          <p:cNvSpPr>
            <a:spLocks noGrp="1"/>
          </p:cNvSpPr>
          <p:nvPr>
            <p:ph type="title"/>
          </p:nvPr>
        </p:nvSpPr>
        <p:spPr>
          <a:xfrm>
            <a:off x="628650" y="0"/>
            <a:ext cx="7886700" cy="1325563"/>
          </a:xfrm>
        </p:spPr>
        <p:txBody>
          <a:bodyPr/>
          <a:lstStyle/>
          <a:p>
            <a:pPr algn="ctr"/>
            <a:r>
              <a:rPr lang="en-US" dirty="0"/>
              <a:t>Every graphing program has pros and cons</a:t>
            </a:r>
          </a:p>
        </p:txBody>
      </p:sp>
      <p:sp>
        <p:nvSpPr>
          <p:cNvPr id="3" name="Content Placeholder 2">
            <a:extLst>
              <a:ext uri="{FF2B5EF4-FFF2-40B4-BE49-F238E27FC236}">
                <a16:creationId xmlns:a16="http://schemas.microsoft.com/office/drawing/2014/main" id="{D05C9E96-1F8F-1D8E-5F24-86BE209EF543}"/>
              </a:ext>
            </a:extLst>
          </p:cNvPr>
          <p:cNvSpPr>
            <a:spLocks noGrp="1"/>
          </p:cNvSpPr>
          <p:nvPr>
            <p:ph idx="1"/>
          </p:nvPr>
        </p:nvSpPr>
        <p:spPr>
          <a:xfrm>
            <a:off x="628650" y="1300480"/>
            <a:ext cx="8078470" cy="5557519"/>
          </a:xfrm>
        </p:spPr>
        <p:txBody>
          <a:bodyPr>
            <a:normAutofit fontScale="92500" lnSpcReduction="20000"/>
          </a:bodyPr>
          <a:lstStyle/>
          <a:p>
            <a:pPr marL="0" indent="0">
              <a:buNone/>
            </a:pPr>
            <a:r>
              <a:rPr lang="en-US" dirty="0"/>
              <a:t>Roughly increasing in difficulty:</a:t>
            </a:r>
          </a:p>
          <a:p>
            <a:r>
              <a:rPr lang="en-US" dirty="0">
                <a:solidFill>
                  <a:srgbClr val="00B050"/>
                </a:solidFill>
              </a:rPr>
              <a:t>Excel/Google Sheets: easy, normally accessible, graphing has some clunky features (Best 4 novice)</a:t>
            </a:r>
          </a:p>
          <a:p>
            <a:r>
              <a:rPr lang="en-US" dirty="0"/>
              <a:t>Desmos.com: fairly easy, free, graphs as you go which is nice (Good for novices feeling slightly adventurous)</a:t>
            </a:r>
          </a:p>
          <a:p>
            <a:r>
              <a:rPr lang="en-US" dirty="0"/>
              <a:t>Origin: Free for 6 months, user-friendly, point-and-click graphical interface for plotting and statistical analysis</a:t>
            </a:r>
          </a:p>
          <a:p>
            <a:r>
              <a:rPr lang="en-US" dirty="0" err="1"/>
              <a:t>MatLab</a:t>
            </a:r>
            <a:r>
              <a:rPr lang="en-US" dirty="0"/>
              <a:t> is a more powerful (not free), code-based environment for numerical computation and advanced modeling</a:t>
            </a:r>
          </a:p>
          <a:p>
            <a:r>
              <a:rPr lang="en-US" dirty="0"/>
              <a:t>Python: free, initial setup confusing, widely used in science, but getting used to using takes more time than we have in this 1-credit hour class (department is debating adding a 1 credit hour computation class for this purpose. Would you have liked that?)</a:t>
            </a:r>
          </a:p>
        </p:txBody>
      </p:sp>
    </p:spTree>
    <p:extLst>
      <p:ext uri="{BB962C8B-B14F-4D97-AF65-F5344CB8AC3E}">
        <p14:creationId xmlns:p14="http://schemas.microsoft.com/office/powerpoint/2010/main" val="29899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599D-CB23-502A-1C94-227EFA27A7BF}"/>
              </a:ext>
            </a:extLst>
          </p:cNvPr>
          <p:cNvSpPr>
            <a:spLocks noGrp="1"/>
          </p:cNvSpPr>
          <p:nvPr>
            <p:ph type="ctrTitle"/>
          </p:nvPr>
        </p:nvSpPr>
        <p:spPr>
          <a:xfrm>
            <a:off x="0" y="600075"/>
            <a:ext cx="9144000" cy="1000125"/>
          </a:xfrm>
        </p:spPr>
        <p:txBody>
          <a:bodyPr>
            <a:noAutofit/>
          </a:bodyPr>
          <a:lstStyle/>
          <a:p>
            <a:r>
              <a:rPr lang="en-US" sz="4800" dirty="0"/>
              <a:t>Excel can be used for information storing, calculations, graphing, fitting</a:t>
            </a:r>
          </a:p>
        </p:txBody>
      </p:sp>
      <p:sp>
        <p:nvSpPr>
          <p:cNvPr id="3" name="Subtitle 2">
            <a:extLst>
              <a:ext uri="{FF2B5EF4-FFF2-40B4-BE49-F238E27FC236}">
                <a16:creationId xmlns:a16="http://schemas.microsoft.com/office/drawing/2014/main" id="{C6757C70-15D1-99AD-041A-7A7381B352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8BE2486-0790-FAA4-8C2B-93FAEC1CF43D}"/>
              </a:ext>
            </a:extLst>
          </p:cNvPr>
          <p:cNvPicPr>
            <a:picLocks noChangeAspect="1"/>
          </p:cNvPicPr>
          <p:nvPr/>
        </p:nvPicPr>
        <p:blipFill>
          <a:blip r:embed="rId2"/>
          <a:stretch>
            <a:fillRect/>
          </a:stretch>
        </p:blipFill>
        <p:spPr>
          <a:xfrm>
            <a:off x="0" y="1710758"/>
            <a:ext cx="9144000" cy="4789033"/>
          </a:xfrm>
          <a:prstGeom prst="rect">
            <a:avLst/>
          </a:prstGeom>
        </p:spPr>
      </p:pic>
      <p:sp>
        <p:nvSpPr>
          <p:cNvPr id="6" name="Arrow: Down 5">
            <a:extLst>
              <a:ext uri="{FF2B5EF4-FFF2-40B4-BE49-F238E27FC236}">
                <a16:creationId xmlns:a16="http://schemas.microsoft.com/office/drawing/2014/main" id="{E2086976-4098-6C3F-FB1B-DB38306518DC}"/>
              </a:ext>
            </a:extLst>
          </p:cNvPr>
          <p:cNvSpPr/>
          <p:nvPr/>
        </p:nvSpPr>
        <p:spPr>
          <a:xfrm>
            <a:off x="485775" y="5760755"/>
            <a:ext cx="419100" cy="4971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8CD949-AFDA-6EF3-654B-4D8556776852}"/>
              </a:ext>
            </a:extLst>
          </p:cNvPr>
          <p:cNvSpPr txBox="1"/>
          <p:nvPr/>
        </p:nvSpPr>
        <p:spPr>
          <a:xfrm>
            <a:off x="904875" y="5368358"/>
            <a:ext cx="7677150" cy="954107"/>
          </a:xfrm>
          <a:prstGeom prst="rect">
            <a:avLst/>
          </a:prstGeom>
          <a:noFill/>
        </p:spPr>
        <p:txBody>
          <a:bodyPr wrap="square" rtlCol="0">
            <a:spAutoFit/>
          </a:bodyPr>
          <a:lstStyle/>
          <a:p>
            <a:pPr algn="ctr"/>
            <a:r>
              <a:rPr lang="en-US" sz="2800" dirty="0"/>
              <a:t>You can easily store related information together by either using different columns or sheets</a:t>
            </a:r>
          </a:p>
        </p:txBody>
      </p:sp>
    </p:spTree>
    <p:extLst>
      <p:ext uri="{BB962C8B-B14F-4D97-AF65-F5344CB8AC3E}">
        <p14:creationId xmlns:p14="http://schemas.microsoft.com/office/powerpoint/2010/main" val="4791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FD6CF-6A1F-3FFC-874B-60A7E89ABDC0}"/>
              </a:ext>
            </a:extLst>
          </p:cNvPr>
          <p:cNvPicPr>
            <a:picLocks noChangeAspect="1"/>
          </p:cNvPicPr>
          <p:nvPr/>
        </p:nvPicPr>
        <p:blipFill>
          <a:blip r:embed="rId2"/>
          <a:stretch>
            <a:fillRect/>
          </a:stretch>
        </p:blipFill>
        <p:spPr>
          <a:xfrm>
            <a:off x="22225" y="630485"/>
            <a:ext cx="3970655" cy="2402337"/>
          </a:xfrm>
          <a:prstGeom prst="rect">
            <a:avLst/>
          </a:prstGeom>
        </p:spPr>
      </p:pic>
      <p:sp>
        <p:nvSpPr>
          <p:cNvPr id="2" name="Title 1">
            <a:extLst>
              <a:ext uri="{FF2B5EF4-FFF2-40B4-BE49-F238E27FC236}">
                <a16:creationId xmlns:a16="http://schemas.microsoft.com/office/drawing/2014/main" id="{5885F713-CF76-D8D2-01AB-4714CC9CAB83}"/>
              </a:ext>
            </a:extLst>
          </p:cNvPr>
          <p:cNvSpPr>
            <a:spLocks noGrp="1"/>
          </p:cNvSpPr>
          <p:nvPr>
            <p:ph type="title"/>
          </p:nvPr>
        </p:nvSpPr>
        <p:spPr>
          <a:xfrm>
            <a:off x="542925" y="1"/>
            <a:ext cx="7886700" cy="838200"/>
          </a:xfrm>
        </p:spPr>
        <p:txBody>
          <a:bodyPr/>
          <a:lstStyle/>
          <a:p>
            <a:pPr algn="ctr"/>
            <a:r>
              <a:rPr lang="en-US" dirty="0"/>
              <a:t>Ways I Use Excel: Scheduling</a:t>
            </a:r>
          </a:p>
        </p:txBody>
      </p:sp>
      <p:sp>
        <p:nvSpPr>
          <p:cNvPr id="4" name="TextBox 3">
            <a:extLst>
              <a:ext uri="{FF2B5EF4-FFF2-40B4-BE49-F238E27FC236}">
                <a16:creationId xmlns:a16="http://schemas.microsoft.com/office/drawing/2014/main" id="{863D26B5-6C66-5231-2276-B5D2D753028C}"/>
              </a:ext>
            </a:extLst>
          </p:cNvPr>
          <p:cNvSpPr txBox="1"/>
          <p:nvPr/>
        </p:nvSpPr>
        <p:spPr>
          <a:xfrm>
            <a:off x="3792134" y="738677"/>
            <a:ext cx="5228041" cy="1323439"/>
          </a:xfrm>
          <a:prstGeom prst="rect">
            <a:avLst/>
          </a:prstGeom>
          <a:noFill/>
        </p:spPr>
        <p:txBody>
          <a:bodyPr wrap="square" rtlCol="0">
            <a:spAutoFit/>
          </a:bodyPr>
          <a:lstStyle/>
          <a:p>
            <a:pPr algn="ctr"/>
            <a:r>
              <a:rPr lang="en-US" sz="2800" dirty="0"/>
              <a:t>Such as class scheduling and colloquia </a:t>
            </a:r>
          </a:p>
          <a:p>
            <a:pPr algn="ctr"/>
            <a:r>
              <a:rPr lang="en-US" sz="2400" dirty="0"/>
              <a:t>Wednesdays 2:30 (check them out!)</a:t>
            </a:r>
          </a:p>
        </p:txBody>
      </p:sp>
      <p:pic>
        <p:nvPicPr>
          <p:cNvPr id="6" name="Picture 5">
            <a:extLst>
              <a:ext uri="{FF2B5EF4-FFF2-40B4-BE49-F238E27FC236}">
                <a16:creationId xmlns:a16="http://schemas.microsoft.com/office/drawing/2014/main" id="{C1CF10AB-4F52-0982-CBF4-0DE7B0DC31A0}"/>
              </a:ext>
            </a:extLst>
          </p:cNvPr>
          <p:cNvPicPr>
            <a:picLocks noChangeAspect="1"/>
          </p:cNvPicPr>
          <p:nvPr/>
        </p:nvPicPr>
        <p:blipFill>
          <a:blip r:embed="rId3"/>
          <a:stretch>
            <a:fillRect/>
          </a:stretch>
        </p:blipFill>
        <p:spPr>
          <a:xfrm>
            <a:off x="2519680" y="2073072"/>
            <a:ext cx="6602095" cy="4826359"/>
          </a:xfrm>
          <a:prstGeom prst="rect">
            <a:avLst/>
          </a:prstGeom>
        </p:spPr>
      </p:pic>
    </p:spTree>
    <p:extLst>
      <p:ext uri="{BB962C8B-B14F-4D97-AF65-F5344CB8AC3E}">
        <p14:creationId xmlns:p14="http://schemas.microsoft.com/office/powerpoint/2010/main" val="424717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88DA-A96C-FB5E-C3B9-FC418E83A2F3}"/>
              </a:ext>
            </a:extLst>
          </p:cNvPr>
          <p:cNvSpPr>
            <a:spLocks noGrp="1"/>
          </p:cNvSpPr>
          <p:nvPr>
            <p:ph type="title"/>
          </p:nvPr>
        </p:nvSpPr>
        <p:spPr>
          <a:xfrm>
            <a:off x="352425" y="50801"/>
            <a:ext cx="8486775" cy="958849"/>
          </a:xfrm>
        </p:spPr>
        <p:txBody>
          <a:bodyPr/>
          <a:lstStyle/>
          <a:p>
            <a:pPr algn="ctr"/>
            <a:r>
              <a:rPr lang="en-US" dirty="0"/>
              <a:t>Storing information on related items</a:t>
            </a:r>
          </a:p>
        </p:txBody>
      </p:sp>
      <p:pic>
        <p:nvPicPr>
          <p:cNvPr id="5" name="Picture 4">
            <a:extLst>
              <a:ext uri="{FF2B5EF4-FFF2-40B4-BE49-F238E27FC236}">
                <a16:creationId xmlns:a16="http://schemas.microsoft.com/office/drawing/2014/main" id="{1F90FD8F-9C75-AEAF-C795-426BE4479F99}"/>
              </a:ext>
            </a:extLst>
          </p:cNvPr>
          <p:cNvPicPr>
            <a:picLocks noChangeAspect="1"/>
          </p:cNvPicPr>
          <p:nvPr/>
        </p:nvPicPr>
        <p:blipFill>
          <a:blip r:embed="rId2"/>
          <a:stretch>
            <a:fillRect/>
          </a:stretch>
        </p:blipFill>
        <p:spPr>
          <a:xfrm>
            <a:off x="1476376" y="865325"/>
            <a:ext cx="7581900" cy="5941874"/>
          </a:xfrm>
          <a:prstGeom prst="rect">
            <a:avLst/>
          </a:prstGeom>
        </p:spPr>
      </p:pic>
      <p:sp>
        <p:nvSpPr>
          <p:cNvPr id="6" name="TextBox 5">
            <a:extLst>
              <a:ext uri="{FF2B5EF4-FFF2-40B4-BE49-F238E27FC236}">
                <a16:creationId xmlns:a16="http://schemas.microsoft.com/office/drawing/2014/main" id="{CC350CD2-4730-2441-CD75-41FD9C29DA2F}"/>
              </a:ext>
            </a:extLst>
          </p:cNvPr>
          <p:cNvSpPr txBox="1"/>
          <p:nvPr/>
        </p:nvSpPr>
        <p:spPr>
          <a:xfrm>
            <a:off x="85724" y="1141550"/>
            <a:ext cx="1209675" cy="4247317"/>
          </a:xfrm>
          <a:prstGeom prst="rect">
            <a:avLst/>
          </a:prstGeom>
          <a:noFill/>
        </p:spPr>
        <p:txBody>
          <a:bodyPr wrap="square" rtlCol="0">
            <a:spAutoFit/>
          </a:bodyPr>
          <a:lstStyle/>
          <a:p>
            <a:pPr algn="ctr"/>
            <a:r>
              <a:rPr lang="en-US" dirty="0"/>
              <a:t>Some details on a few of our NASA samples</a:t>
            </a:r>
          </a:p>
          <a:p>
            <a:pPr algn="ctr"/>
            <a:endParaRPr lang="en-US" dirty="0"/>
          </a:p>
          <a:p>
            <a:pPr algn="ctr"/>
            <a:r>
              <a:rPr lang="en-US" dirty="0"/>
              <a:t>You can also have columns for what you have measured and brief interpretations</a:t>
            </a:r>
          </a:p>
        </p:txBody>
      </p:sp>
    </p:spTree>
    <p:extLst>
      <p:ext uri="{BB962C8B-B14F-4D97-AF65-F5344CB8AC3E}">
        <p14:creationId xmlns:p14="http://schemas.microsoft.com/office/powerpoint/2010/main" val="268421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6BC7A1-7DE1-9B9E-0742-1F51E2A3DF89}"/>
              </a:ext>
            </a:extLst>
          </p:cNvPr>
          <p:cNvSpPr txBox="1"/>
          <p:nvPr/>
        </p:nvSpPr>
        <p:spPr>
          <a:xfrm>
            <a:off x="0" y="-16907"/>
            <a:ext cx="9144000" cy="7294305"/>
          </a:xfrm>
          <a:prstGeom prst="rect">
            <a:avLst/>
          </a:prstGeom>
          <a:noFill/>
        </p:spPr>
        <p:txBody>
          <a:bodyPr wrap="square" rtlCol="0">
            <a:spAutoFit/>
          </a:bodyPr>
          <a:lstStyle/>
          <a:p>
            <a:pPr algn="ctr"/>
            <a:r>
              <a:rPr lang="en-US" sz="4000" dirty="0"/>
              <a:t>Personal Finance</a:t>
            </a:r>
          </a:p>
          <a:p>
            <a:pPr algn="ctr"/>
            <a:r>
              <a:rPr lang="en-US" sz="2400" dirty="0"/>
              <a:t>You can use both to budget and then to check that you spent what you planned to, so that you can make adjustments if not</a:t>
            </a:r>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endParaRPr lang="en-US" sz="3600" dirty="0"/>
          </a:p>
          <a:p>
            <a:pPr algn="ctr"/>
            <a:r>
              <a:rPr lang="en-US" sz="2800" dirty="0"/>
              <a:t>You can break down rows as much or as little as you like. Entertainment could be broken down into restaurants, bars, gaming, etc. if you needed to evaluate how to reduce costs</a:t>
            </a:r>
          </a:p>
        </p:txBody>
      </p:sp>
      <p:pic>
        <p:nvPicPr>
          <p:cNvPr id="10" name="Picture 9">
            <a:extLst>
              <a:ext uri="{FF2B5EF4-FFF2-40B4-BE49-F238E27FC236}">
                <a16:creationId xmlns:a16="http://schemas.microsoft.com/office/drawing/2014/main" id="{0C98F407-33DF-EEA2-03A3-F21696523FB9}"/>
              </a:ext>
            </a:extLst>
          </p:cNvPr>
          <p:cNvPicPr>
            <a:picLocks noChangeAspect="1"/>
          </p:cNvPicPr>
          <p:nvPr/>
        </p:nvPicPr>
        <p:blipFill>
          <a:blip r:embed="rId2"/>
          <a:stretch>
            <a:fillRect/>
          </a:stretch>
        </p:blipFill>
        <p:spPr>
          <a:xfrm>
            <a:off x="0" y="1499901"/>
            <a:ext cx="9144000" cy="3629597"/>
          </a:xfrm>
          <a:prstGeom prst="rect">
            <a:avLst/>
          </a:prstGeom>
        </p:spPr>
      </p:pic>
    </p:spTree>
    <p:extLst>
      <p:ext uri="{BB962C8B-B14F-4D97-AF65-F5344CB8AC3E}">
        <p14:creationId xmlns:p14="http://schemas.microsoft.com/office/powerpoint/2010/main" val="45841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3562-C322-30EB-9C20-F62A76BDAD96}"/>
              </a:ext>
            </a:extLst>
          </p:cNvPr>
          <p:cNvSpPr>
            <a:spLocks noGrp="1"/>
          </p:cNvSpPr>
          <p:nvPr>
            <p:ph type="title"/>
          </p:nvPr>
        </p:nvSpPr>
        <p:spPr>
          <a:xfrm>
            <a:off x="161925" y="441326"/>
            <a:ext cx="7886700" cy="1325563"/>
          </a:xfrm>
        </p:spPr>
        <p:txBody>
          <a:bodyPr/>
          <a:lstStyle/>
          <a:p>
            <a:r>
              <a:rPr lang="en-US" dirty="0"/>
              <a:t>Common uses</a:t>
            </a:r>
          </a:p>
        </p:txBody>
      </p:sp>
      <p:sp>
        <p:nvSpPr>
          <p:cNvPr id="3" name="Content Placeholder 2">
            <a:extLst>
              <a:ext uri="{FF2B5EF4-FFF2-40B4-BE49-F238E27FC236}">
                <a16:creationId xmlns:a16="http://schemas.microsoft.com/office/drawing/2014/main" id="{4F3DB96E-244C-9DA9-A13B-6FB5BDEEE0B1}"/>
              </a:ext>
            </a:extLst>
          </p:cNvPr>
          <p:cNvSpPr>
            <a:spLocks noGrp="1"/>
          </p:cNvSpPr>
          <p:nvPr>
            <p:ph idx="1"/>
          </p:nvPr>
        </p:nvSpPr>
        <p:spPr>
          <a:xfrm>
            <a:off x="628650" y="2657474"/>
            <a:ext cx="8324850" cy="4095751"/>
          </a:xfrm>
        </p:spPr>
        <p:txBody>
          <a:bodyPr>
            <a:normAutofit fontScale="92500"/>
          </a:bodyPr>
          <a:lstStyle/>
          <a:p>
            <a:r>
              <a:rPr lang="en-US" dirty="0"/>
              <a:t>Click on boxes and extend to copy entries</a:t>
            </a:r>
          </a:p>
          <a:p>
            <a:r>
              <a:rPr lang="en-US" dirty="0"/>
              <a:t>Click on two adjacent boxes to start a sequence. Even works for dates.</a:t>
            </a:r>
          </a:p>
          <a:p>
            <a:r>
              <a:rPr lang="en-US" dirty="0"/>
              <a:t>=A3 + A4 + A5 to sum up specific values</a:t>
            </a:r>
          </a:p>
          <a:p>
            <a:r>
              <a:rPr lang="en-US" dirty="0"/>
              <a:t>=SUM(A3:A5) would give the same result</a:t>
            </a:r>
          </a:p>
          <a:p>
            <a:r>
              <a:rPr lang="en-US" dirty="0"/>
              <a:t>=AVG(A3:A5) to average a set of numbers</a:t>
            </a:r>
          </a:p>
          <a:p>
            <a:r>
              <a:rPr lang="en-US" dirty="0"/>
              <a:t>=MIN (A3:A5) to identify min of numbers (same with max/median/standard deviation)</a:t>
            </a:r>
          </a:p>
          <a:p>
            <a:r>
              <a:rPr lang="en-US" dirty="0"/>
              <a:t>Subtracting one column from another column (or row)</a:t>
            </a:r>
          </a:p>
        </p:txBody>
      </p:sp>
      <p:pic>
        <p:nvPicPr>
          <p:cNvPr id="2050" name="Picture 2" descr="Excel - how to drag down formula ...">
            <a:extLst>
              <a:ext uri="{FF2B5EF4-FFF2-40B4-BE49-F238E27FC236}">
                <a16:creationId xmlns:a16="http://schemas.microsoft.com/office/drawing/2014/main" id="{751EC3FE-0878-DEDA-017C-C279D48BF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311" y="0"/>
            <a:ext cx="5238689"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0FDDFF-53B7-FA6B-E180-8E48C81609A1}"/>
              </a:ext>
            </a:extLst>
          </p:cNvPr>
          <p:cNvPicPr>
            <a:picLocks noChangeAspect="1"/>
          </p:cNvPicPr>
          <p:nvPr/>
        </p:nvPicPr>
        <p:blipFill>
          <a:blip r:embed="rId3"/>
          <a:stretch>
            <a:fillRect/>
          </a:stretch>
        </p:blipFill>
        <p:spPr>
          <a:xfrm>
            <a:off x="0" y="1555623"/>
            <a:ext cx="9144000" cy="4565904"/>
          </a:xfrm>
          <a:prstGeom prst="rect">
            <a:avLst/>
          </a:prstGeom>
        </p:spPr>
      </p:pic>
      <p:sp>
        <p:nvSpPr>
          <p:cNvPr id="2" name="Title 1">
            <a:extLst>
              <a:ext uri="{FF2B5EF4-FFF2-40B4-BE49-F238E27FC236}">
                <a16:creationId xmlns:a16="http://schemas.microsoft.com/office/drawing/2014/main" id="{2021C473-4E0E-49AA-D805-4922A1F1B7FE}"/>
              </a:ext>
            </a:extLst>
          </p:cNvPr>
          <p:cNvSpPr>
            <a:spLocks noGrp="1"/>
          </p:cNvSpPr>
          <p:nvPr>
            <p:ph type="title"/>
          </p:nvPr>
        </p:nvSpPr>
        <p:spPr>
          <a:xfrm>
            <a:off x="266700" y="333375"/>
            <a:ext cx="8610600" cy="923925"/>
          </a:xfrm>
        </p:spPr>
        <p:txBody>
          <a:bodyPr>
            <a:normAutofit fontScale="90000"/>
          </a:bodyPr>
          <a:lstStyle/>
          <a:p>
            <a:pPr algn="ctr"/>
            <a:r>
              <a:rPr lang="en-US" dirty="0"/>
              <a:t>Grant </a:t>
            </a:r>
            <a:r>
              <a:rPr lang="en-US" dirty="0" err="1"/>
              <a:t>Budgetting</a:t>
            </a:r>
            <a:br>
              <a:rPr lang="en-US" dirty="0"/>
            </a:br>
            <a:r>
              <a:rPr lang="en-US" dirty="0"/>
              <a:t>Note: Grad students in sciences get paid to be researchers or teaching assistants</a:t>
            </a:r>
          </a:p>
        </p:txBody>
      </p:sp>
      <p:sp>
        <p:nvSpPr>
          <p:cNvPr id="9" name="TextBox 8">
            <a:extLst>
              <a:ext uri="{FF2B5EF4-FFF2-40B4-BE49-F238E27FC236}">
                <a16:creationId xmlns:a16="http://schemas.microsoft.com/office/drawing/2014/main" id="{45A76641-B948-0670-D72F-AE660B3E3F44}"/>
              </a:ext>
            </a:extLst>
          </p:cNvPr>
          <p:cNvSpPr txBox="1"/>
          <p:nvPr/>
        </p:nvSpPr>
        <p:spPr>
          <a:xfrm>
            <a:off x="266700" y="6034385"/>
            <a:ext cx="8610600" cy="923330"/>
          </a:xfrm>
          <a:prstGeom prst="rect">
            <a:avLst/>
          </a:prstGeom>
          <a:noFill/>
        </p:spPr>
        <p:txBody>
          <a:bodyPr wrap="square" rtlCol="0">
            <a:spAutoFit/>
          </a:bodyPr>
          <a:lstStyle/>
          <a:p>
            <a:r>
              <a:rPr lang="en-US" dirty="0"/>
              <a:t>Indirect costs at a university cover university-wide expenses not tied to a specific student or grant, including facilities and administrative support (like building maintenance, utilities, and IT). The rate is negotiated with the government.</a:t>
            </a:r>
          </a:p>
        </p:txBody>
      </p:sp>
      <p:sp>
        <p:nvSpPr>
          <p:cNvPr id="10" name="TextBox 9">
            <a:extLst>
              <a:ext uri="{FF2B5EF4-FFF2-40B4-BE49-F238E27FC236}">
                <a16:creationId xmlns:a16="http://schemas.microsoft.com/office/drawing/2014/main" id="{0E8679D3-6035-22A5-42AA-BD82FCB09720}"/>
              </a:ext>
            </a:extLst>
          </p:cNvPr>
          <p:cNvSpPr txBox="1"/>
          <p:nvPr/>
        </p:nvSpPr>
        <p:spPr>
          <a:xfrm>
            <a:off x="6877050" y="1501902"/>
            <a:ext cx="1609725" cy="369332"/>
          </a:xfrm>
          <a:prstGeom prst="rect">
            <a:avLst/>
          </a:prstGeom>
          <a:noFill/>
        </p:spPr>
        <p:txBody>
          <a:bodyPr wrap="square" rtlCol="0">
            <a:spAutoFit/>
          </a:bodyPr>
          <a:lstStyle/>
          <a:p>
            <a:r>
              <a:rPr lang="en-US" dirty="0"/>
              <a:t>Benefits</a:t>
            </a:r>
          </a:p>
        </p:txBody>
      </p:sp>
    </p:spTree>
    <p:extLst>
      <p:ext uri="{BB962C8B-B14F-4D97-AF65-F5344CB8AC3E}">
        <p14:creationId xmlns:p14="http://schemas.microsoft.com/office/powerpoint/2010/main" val="1658655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7541</TotalTime>
  <Words>690</Words>
  <Application>Microsoft Office PowerPoint</Application>
  <PresentationFormat>On-screen Show (4:3)</PresentationFormat>
  <Paragraphs>60</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Times New Roman</vt:lpstr>
      <vt:lpstr>Office Theme</vt:lpstr>
      <vt:lpstr>PowerPoint Presentation</vt:lpstr>
      <vt:lpstr>Submit Lab Notebooks Today Late is better than never but don’t put off too long. Late penalty increases with time.</vt:lpstr>
      <vt:lpstr>Every graphing program has pros and cons</vt:lpstr>
      <vt:lpstr>Excel can be used for information storing, calculations, graphing, fitting</vt:lpstr>
      <vt:lpstr>Ways I Use Excel: Scheduling</vt:lpstr>
      <vt:lpstr>Storing information on related items</vt:lpstr>
      <vt:lpstr>PowerPoint Presentation</vt:lpstr>
      <vt:lpstr>Common uses</vt:lpstr>
      <vt:lpstr>Grant Budgetting Note: Grad students in sciences get paid to be researchers or teaching assistants</vt:lpstr>
      <vt:lpstr>I will walk you through several aspects of how you might want to analyze this data in Excel</vt:lpstr>
      <vt:lpstr>Video of Lorentzian Fitting in Excel</vt:lpstr>
      <vt:lpstr>Rest of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Mikel Holcomb</dc:creator>
  <cp:lastModifiedBy>Mikel Holcomb</cp:lastModifiedBy>
  <cp:revision>22</cp:revision>
  <cp:lastPrinted>2025-10-22T15:22:23Z</cp:lastPrinted>
  <dcterms:created xsi:type="dcterms:W3CDTF">2025-10-16T19:03:33Z</dcterms:created>
  <dcterms:modified xsi:type="dcterms:W3CDTF">2025-10-30T20:57:03Z</dcterms:modified>
</cp:coreProperties>
</file>